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18" r:id="rId6"/>
    <p:sldId id="325" r:id="rId7"/>
    <p:sldId id="337" r:id="rId8"/>
    <p:sldId id="322" r:id="rId9"/>
    <p:sldId id="338" r:id="rId10"/>
    <p:sldId id="339" r:id="rId11"/>
    <p:sldId id="340" r:id="rId12"/>
    <p:sldId id="341" r:id="rId13"/>
    <p:sldId id="343" r:id="rId14"/>
    <p:sldId id="324" r:id="rId15"/>
    <p:sldId id="344" r:id="rId16"/>
    <p:sldId id="354" r:id="rId17"/>
    <p:sldId id="355" r:id="rId18"/>
    <p:sldId id="356" r:id="rId19"/>
    <p:sldId id="306" r:id="rId20"/>
    <p:sldId id="308" r:id="rId21"/>
    <p:sldId id="315" r:id="rId22"/>
    <p:sldId id="316" r:id="rId23"/>
    <p:sldId id="317" r:id="rId24"/>
    <p:sldId id="323" r:id="rId25"/>
    <p:sldId id="357" r:id="rId26"/>
    <p:sldId id="26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299" autoAdjust="0"/>
  </p:normalViewPr>
  <p:slideViewPr>
    <p:cSldViewPr snapToGrid="0">
      <p:cViewPr>
        <p:scale>
          <a:sx n="80" d="100"/>
          <a:sy n="80" d="100"/>
        </p:scale>
        <p:origin x="52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交互式匹配的个性化新闻推荐</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大多数现有的新闻推荐方法通常都是根据其文本内容来模拟候选新闻，并根据其点击的新闻来模拟用户的兴趣。但是，新闻文章可能涵盖多个方面和实体，并且用户可能有多个兴趣。对候选新闻和用户兴趣的独立建模可能会导致新闻与用户之间的</a:t>
            </a:r>
            <a:r>
              <a:rPr lang="zh-CN" altLang="en-US" dirty="0" smtClean="0"/>
              <a:t>较差的</a:t>
            </a:r>
            <a:r>
              <a:rPr lang="en-US" altLang="zh-CN" dirty="0" smtClean="0"/>
              <a:t>匹配</a:t>
            </a:r>
            <a:endParaRPr lang="en-US" altLang="zh-CN"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xml"/><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13.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57.png"/><Relationship Id="rId7" Type="http://schemas.openxmlformats.org/officeDocument/2006/relationships/image" Target="../media/image56.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1" Type="http://schemas.openxmlformats.org/officeDocument/2006/relationships/notesSlide" Target="../notesSlides/notesSlide13.xml"/><Relationship Id="rId10" Type="http://schemas.openxmlformats.org/officeDocument/2006/relationships/slideLayout" Target="../slideLayouts/slideLayout2.xml"/><Relationship Id="rId1" Type="http://schemas.openxmlformats.org/officeDocument/2006/relationships/image" Target="../media/image50.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image" Target="../media/image63.pn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0.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1.png"/><Relationship Id="rId7" Type="http://schemas.openxmlformats.org/officeDocument/2006/relationships/image" Target="../media/image70.png"/><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png"/><Relationship Id="rId10" Type="http://schemas.openxmlformats.org/officeDocument/2006/relationships/notesSlide" Target="../notesSlides/notesSlide15.xml"/><Relationship Id="rId1" Type="http://schemas.openxmlformats.org/officeDocument/2006/relationships/image" Target="../media/image6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6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7.png"/><Relationship Id="rId1" Type="http://schemas.openxmlformats.org/officeDocument/2006/relationships/image" Target="../media/image76.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1.png"/><Relationship Id="rId1" Type="http://schemas.openxmlformats.org/officeDocument/2006/relationships/image" Target="../media/image8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6" Type="http://schemas.openxmlformats.org/officeDocument/2006/relationships/notesSlide" Target="../notesSlides/notesSlide9.xml"/><Relationship Id="rId15" Type="http://schemas.openxmlformats.org/officeDocument/2006/relationships/slideLayout" Target="../slideLayouts/slideLayout2.xml"/><Relationship Id="rId14" Type="http://schemas.openxmlformats.org/officeDocument/2006/relationships/image" Target="../media/image40.png"/><Relationship Id="rId13" Type="http://schemas.openxmlformats.org/officeDocument/2006/relationships/image" Target="../media/image39.png"/><Relationship Id="rId12"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393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0629" y="1830111"/>
            <a:ext cx="11944160" cy="2306955"/>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Personalized News Recommendation with </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Knowledge-aware Interactive Matching</a:t>
            </a: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1004107" y="4604888"/>
            <a:ext cx="10614993" cy="460375"/>
          </a:xfrm>
          <a:prstGeom prst="rect">
            <a:avLst/>
          </a:prstGeom>
        </p:spPr>
        <p:txBody>
          <a:bodyPr wrap="square">
            <a:spAutoFit/>
          </a:bodyPr>
          <a:lstStyle/>
          <a:p>
            <a:pPr algn="ctr"/>
            <a:r>
              <a:rPr lang="zh-CN" altLang="en-US"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SIGIR-2021)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534066" y="5281299"/>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descr="截屏2021-05-10 下午7.45.06"/>
          <p:cNvPicPr>
            <a:picLocks noChangeAspect="1"/>
          </p:cNvPicPr>
          <p:nvPr/>
        </p:nvPicPr>
        <p:blipFill>
          <a:blip r:embed="rId7"/>
          <a:stretch>
            <a:fillRect/>
          </a:stretch>
        </p:blipFill>
        <p:spPr>
          <a:xfrm>
            <a:off x="1933575" y="3010535"/>
            <a:ext cx="8336915" cy="13404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6" name="图片 5" descr="截屏2021-05-10 下午8.09.14"/>
          <p:cNvPicPr>
            <a:picLocks noChangeAspect="1"/>
          </p:cNvPicPr>
          <p:nvPr/>
        </p:nvPicPr>
        <p:blipFill>
          <a:blip r:embed="rId1"/>
          <a:srcRect l="4727" t="3525" r="1960" b="2350"/>
          <a:stretch>
            <a:fillRect/>
          </a:stretch>
        </p:blipFill>
        <p:spPr>
          <a:xfrm>
            <a:off x="0" y="2030095"/>
            <a:ext cx="5340350" cy="3744595"/>
          </a:xfrm>
          <a:prstGeom prst="rect">
            <a:avLst/>
          </a:prstGeom>
        </p:spPr>
      </p:pic>
      <p:pic>
        <p:nvPicPr>
          <p:cNvPr id="3" name="图片 2" descr="截屏2021-05-10 下午8.35.29"/>
          <p:cNvPicPr>
            <a:picLocks noChangeAspect="1"/>
          </p:cNvPicPr>
          <p:nvPr/>
        </p:nvPicPr>
        <p:blipFill>
          <a:blip r:embed="rId2"/>
          <a:srcRect l="2437"/>
          <a:stretch>
            <a:fillRect/>
          </a:stretch>
        </p:blipFill>
        <p:spPr>
          <a:xfrm>
            <a:off x="6370320" y="3126740"/>
            <a:ext cx="3177540" cy="447040"/>
          </a:xfrm>
          <a:prstGeom prst="rect">
            <a:avLst/>
          </a:prstGeom>
        </p:spPr>
      </p:pic>
      <p:pic>
        <p:nvPicPr>
          <p:cNvPr id="4" name="图片 3" descr="截屏2021-05-10 下午8.36.25"/>
          <p:cNvPicPr>
            <a:picLocks noChangeAspect="1"/>
          </p:cNvPicPr>
          <p:nvPr/>
        </p:nvPicPr>
        <p:blipFill>
          <a:blip r:embed="rId3"/>
          <a:stretch>
            <a:fillRect/>
          </a:stretch>
        </p:blipFill>
        <p:spPr>
          <a:xfrm>
            <a:off x="6370320" y="4130675"/>
            <a:ext cx="2999740" cy="4762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6" name="图片 5" descr="截屏2021-05-10 下午8.09.14"/>
          <p:cNvPicPr>
            <a:picLocks noChangeAspect="1"/>
          </p:cNvPicPr>
          <p:nvPr/>
        </p:nvPicPr>
        <p:blipFill>
          <a:blip r:embed="rId1"/>
          <a:srcRect l="4727" t="3525" r="1960" b="2350"/>
          <a:stretch>
            <a:fillRect/>
          </a:stretch>
        </p:blipFill>
        <p:spPr>
          <a:xfrm>
            <a:off x="0" y="2030095"/>
            <a:ext cx="5340350" cy="3744595"/>
          </a:xfrm>
          <a:prstGeom prst="rect">
            <a:avLst/>
          </a:prstGeom>
        </p:spPr>
      </p:pic>
      <p:pic>
        <p:nvPicPr>
          <p:cNvPr id="5" name="图片 4" descr="截屏2021-05-10 下午9.46.30"/>
          <p:cNvPicPr>
            <a:picLocks noChangeAspect="1"/>
          </p:cNvPicPr>
          <p:nvPr/>
        </p:nvPicPr>
        <p:blipFill>
          <a:blip r:embed="rId2"/>
          <a:srcRect t="12353" b="10490"/>
          <a:stretch>
            <a:fillRect/>
          </a:stretch>
        </p:blipFill>
        <p:spPr>
          <a:xfrm>
            <a:off x="5340350" y="1530350"/>
            <a:ext cx="4673600" cy="499745"/>
          </a:xfrm>
          <a:prstGeom prst="rect">
            <a:avLst/>
          </a:prstGeom>
        </p:spPr>
      </p:pic>
      <p:pic>
        <p:nvPicPr>
          <p:cNvPr id="7" name="图片 6" descr="截屏2021-05-10 下午9.48.12"/>
          <p:cNvPicPr>
            <a:picLocks noChangeAspect="1"/>
          </p:cNvPicPr>
          <p:nvPr/>
        </p:nvPicPr>
        <p:blipFill>
          <a:blip r:embed="rId3"/>
          <a:srcRect l="3008" t="3269"/>
          <a:stretch>
            <a:fillRect/>
          </a:stretch>
        </p:blipFill>
        <p:spPr>
          <a:xfrm>
            <a:off x="6090285" y="2125980"/>
            <a:ext cx="2787015" cy="299720"/>
          </a:xfrm>
          <a:prstGeom prst="rect">
            <a:avLst/>
          </a:prstGeom>
        </p:spPr>
      </p:pic>
      <p:pic>
        <p:nvPicPr>
          <p:cNvPr id="8" name="图片 7" descr="截屏2021-05-10 下午9.49.37"/>
          <p:cNvPicPr>
            <a:picLocks noChangeAspect="1"/>
          </p:cNvPicPr>
          <p:nvPr/>
        </p:nvPicPr>
        <p:blipFill>
          <a:blip r:embed="rId4"/>
          <a:stretch>
            <a:fillRect/>
          </a:stretch>
        </p:blipFill>
        <p:spPr>
          <a:xfrm>
            <a:off x="6090285" y="2425700"/>
            <a:ext cx="3755390" cy="354965"/>
          </a:xfrm>
          <a:prstGeom prst="rect">
            <a:avLst/>
          </a:prstGeom>
        </p:spPr>
      </p:pic>
      <p:pic>
        <p:nvPicPr>
          <p:cNvPr id="9" name="图片 8" descr="截屏2021-05-10 下午9.50.04"/>
          <p:cNvPicPr>
            <a:picLocks noChangeAspect="1"/>
          </p:cNvPicPr>
          <p:nvPr/>
        </p:nvPicPr>
        <p:blipFill>
          <a:blip r:embed="rId5"/>
          <a:stretch>
            <a:fillRect/>
          </a:stretch>
        </p:blipFill>
        <p:spPr>
          <a:xfrm>
            <a:off x="5457825" y="2780665"/>
            <a:ext cx="5791200" cy="1041400"/>
          </a:xfrm>
          <a:prstGeom prst="rect">
            <a:avLst/>
          </a:prstGeom>
        </p:spPr>
      </p:pic>
      <p:pic>
        <p:nvPicPr>
          <p:cNvPr id="10" name="图片 9" descr="截屏2021-05-10 下午9.50.32"/>
          <p:cNvPicPr>
            <a:picLocks noChangeAspect="1"/>
          </p:cNvPicPr>
          <p:nvPr/>
        </p:nvPicPr>
        <p:blipFill>
          <a:blip r:embed="rId6"/>
          <a:stretch>
            <a:fillRect/>
          </a:stretch>
        </p:blipFill>
        <p:spPr>
          <a:xfrm>
            <a:off x="6170930" y="3816350"/>
            <a:ext cx="3674745" cy="360680"/>
          </a:xfrm>
          <a:prstGeom prst="rect">
            <a:avLst/>
          </a:prstGeom>
        </p:spPr>
      </p:pic>
      <p:pic>
        <p:nvPicPr>
          <p:cNvPr id="11" name="图片 10" descr="截屏2021-05-10 下午9.51.12"/>
          <p:cNvPicPr>
            <a:picLocks noChangeAspect="1"/>
          </p:cNvPicPr>
          <p:nvPr/>
        </p:nvPicPr>
        <p:blipFill>
          <a:blip r:embed="rId7"/>
          <a:stretch>
            <a:fillRect/>
          </a:stretch>
        </p:blipFill>
        <p:spPr>
          <a:xfrm>
            <a:off x="5340350" y="4255770"/>
            <a:ext cx="6363335" cy="1943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2" name="图片 11" descr="截屏2021-05-10 下午9.52.43"/>
          <p:cNvPicPr>
            <a:picLocks noChangeAspect="1"/>
          </p:cNvPicPr>
          <p:nvPr/>
        </p:nvPicPr>
        <p:blipFill>
          <a:blip r:embed="rId1"/>
          <a:stretch>
            <a:fillRect/>
          </a:stretch>
        </p:blipFill>
        <p:spPr>
          <a:xfrm>
            <a:off x="759460" y="3041650"/>
            <a:ext cx="3593465" cy="774700"/>
          </a:xfrm>
          <a:prstGeom prst="rect">
            <a:avLst/>
          </a:prstGeom>
        </p:spPr>
      </p:pic>
      <p:sp>
        <p:nvSpPr>
          <p:cNvPr id="3" name="右箭头 2"/>
          <p:cNvSpPr/>
          <p:nvPr/>
        </p:nvSpPr>
        <p:spPr>
          <a:xfrm>
            <a:off x="4352925" y="3252470"/>
            <a:ext cx="1117600" cy="353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8" name="图片 17" descr="截屏2021-05-10 下午9.54.01"/>
          <p:cNvPicPr>
            <a:picLocks noChangeAspect="1"/>
          </p:cNvPicPr>
          <p:nvPr/>
        </p:nvPicPr>
        <p:blipFill>
          <a:blip r:embed="rId2"/>
          <a:stretch>
            <a:fillRect/>
          </a:stretch>
        </p:blipFill>
        <p:spPr>
          <a:xfrm>
            <a:off x="5470525" y="1253490"/>
            <a:ext cx="6640830" cy="49237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8" name="图片 17" descr="截屏2021-05-10 下午9.54.01"/>
          <p:cNvPicPr>
            <a:picLocks noChangeAspect="1"/>
          </p:cNvPicPr>
          <p:nvPr/>
        </p:nvPicPr>
        <p:blipFill>
          <a:blip r:embed="rId1"/>
          <a:stretch>
            <a:fillRect/>
          </a:stretch>
        </p:blipFill>
        <p:spPr>
          <a:xfrm>
            <a:off x="0" y="1367790"/>
            <a:ext cx="6640830" cy="4923790"/>
          </a:xfrm>
          <a:prstGeom prst="rect">
            <a:avLst/>
          </a:prstGeom>
        </p:spPr>
      </p:pic>
      <p:pic>
        <p:nvPicPr>
          <p:cNvPr id="3" name="图片 2" descr="截屏2021-05-11 上午10.02.17"/>
          <p:cNvPicPr>
            <a:picLocks noChangeAspect="1"/>
          </p:cNvPicPr>
          <p:nvPr/>
        </p:nvPicPr>
        <p:blipFill>
          <a:blip r:embed="rId2"/>
          <a:stretch>
            <a:fillRect/>
          </a:stretch>
        </p:blipFill>
        <p:spPr>
          <a:xfrm>
            <a:off x="7162800" y="1546860"/>
            <a:ext cx="1435100" cy="393700"/>
          </a:xfrm>
          <a:prstGeom prst="rect">
            <a:avLst/>
          </a:prstGeom>
        </p:spPr>
      </p:pic>
      <p:pic>
        <p:nvPicPr>
          <p:cNvPr id="4" name="图片 3" descr="截屏2021-05-11 上午10.04.24"/>
          <p:cNvPicPr>
            <a:picLocks noChangeAspect="1"/>
          </p:cNvPicPr>
          <p:nvPr/>
        </p:nvPicPr>
        <p:blipFill>
          <a:blip r:embed="rId3"/>
          <a:stretch>
            <a:fillRect/>
          </a:stretch>
        </p:blipFill>
        <p:spPr>
          <a:xfrm>
            <a:off x="7175500" y="2037080"/>
            <a:ext cx="1422400" cy="406400"/>
          </a:xfrm>
          <a:prstGeom prst="rect">
            <a:avLst/>
          </a:prstGeom>
        </p:spPr>
      </p:pic>
      <p:pic>
        <p:nvPicPr>
          <p:cNvPr id="5" name="图片 4" descr="截屏2021-05-11 上午10.05.02"/>
          <p:cNvPicPr>
            <a:picLocks noChangeAspect="1"/>
          </p:cNvPicPr>
          <p:nvPr/>
        </p:nvPicPr>
        <p:blipFill>
          <a:blip r:embed="rId4"/>
          <a:stretch>
            <a:fillRect/>
          </a:stretch>
        </p:blipFill>
        <p:spPr>
          <a:xfrm>
            <a:off x="7188200" y="2443480"/>
            <a:ext cx="1409700" cy="457200"/>
          </a:xfrm>
          <a:prstGeom prst="rect">
            <a:avLst/>
          </a:prstGeom>
        </p:spPr>
      </p:pic>
      <p:pic>
        <p:nvPicPr>
          <p:cNvPr id="6" name="图片 5" descr="截屏2021-05-11 上午10.06.20"/>
          <p:cNvPicPr>
            <a:picLocks noChangeAspect="1"/>
          </p:cNvPicPr>
          <p:nvPr/>
        </p:nvPicPr>
        <p:blipFill>
          <a:blip r:embed="rId5"/>
          <a:stretch>
            <a:fillRect/>
          </a:stretch>
        </p:blipFill>
        <p:spPr>
          <a:xfrm>
            <a:off x="7162800" y="2995295"/>
            <a:ext cx="2489200" cy="431800"/>
          </a:xfrm>
          <a:prstGeom prst="rect">
            <a:avLst/>
          </a:prstGeom>
        </p:spPr>
      </p:pic>
      <p:pic>
        <p:nvPicPr>
          <p:cNvPr id="7" name="图片 6" descr="截屏2021-05-11 上午10.06.37"/>
          <p:cNvPicPr>
            <a:picLocks noChangeAspect="1"/>
          </p:cNvPicPr>
          <p:nvPr/>
        </p:nvPicPr>
        <p:blipFill>
          <a:blip r:embed="rId6"/>
          <a:srcRect l="6848"/>
          <a:stretch>
            <a:fillRect/>
          </a:stretch>
        </p:blipFill>
        <p:spPr>
          <a:xfrm>
            <a:off x="10265410" y="2995295"/>
            <a:ext cx="1088390" cy="406400"/>
          </a:xfrm>
          <a:prstGeom prst="rect">
            <a:avLst/>
          </a:prstGeom>
        </p:spPr>
      </p:pic>
      <p:pic>
        <p:nvPicPr>
          <p:cNvPr id="8" name="图片 7" descr="截屏2021-05-11 上午10.09.03"/>
          <p:cNvPicPr>
            <a:picLocks noChangeAspect="1"/>
          </p:cNvPicPr>
          <p:nvPr/>
        </p:nvPicPr>
        <p:blipFill>
          <a:blip r:embed="rId7"/>
          <a:srcRect r="2535" b="12857"/>
          <a:stretch>
            <a:fillRect/>
          </a:stretch>
        </p:blipFill>
        <p:spPr>
          <a:xfrm>
            <a:off x="7089140" y="3636010"/>
            <a:ext cx="2636520" cy="387350"/>
          </a:xfrm>
          <a:prstGeom prst="rect">
            <a:avLst/>
          </a:prstGeom>
        </p:spPr>
      </p:pic>
      <p:pic>
        <p:nvPicPr>
          <p:cNvPr id="9" name="图片 8" descr="截屏2021-05-11 上午10.10.00"/>
          <p:cNvPicPr>
            <a:picLocks noChangeAspect="1"/>
          </p:cNvPicPr>
          <p:nvPr/>
        </p:nvPicPr>
        <p:blipFill>
          <a:blip r:embed="rId8"/>
          <a:stretch>
            <a:fillRect/>
          </a:stretch>
        </p:blipFill>
        <p:spPr>
          <a:xfrm>
            <a:off x="10265410" y="3542030"/>
            <a:ext cx="1054100" cy="406400"/>
          </a:xfrm>
          <a:prstGeom prst="rect">
            <a:avLst/>
          </a:prstGeom>
        </p:spPr>
      </p:pic>
      <p:pic>
        <p:nvPicPr>
          <p:cNvPr id="10" name="图片 9" descr="截屏2021-05-11 上午10.12.29"/>
          <p:cNvPicPr>
            <a:picLocks noChangeAspect="1"/>
          </p:cNvPicPr>
          <p:nvPr/>
        </p:nvPicPr>
        <p:blipFill>
          <a:blip r:embed="rId9"/>
          <a:srcRect t="8438" r="1900" b="1875"/>
          <a:stretch>
            <a:fillRect/>
          </a:stretch>
        </p:blipFill>
        <p:spPr>
          <a:xfrm>
            <a:off x="7089140" y="4843145"/>
            <a:ext cx="4721860" cy="3644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8" name="图片 17" descr="截屏2021-05-10 下午9.54.01"/>
          <p:cNvPicPr>
            <a:picLocks noChangeAspect="1"/>
          </p:cNvPicPr>
          <p:nvPr/>
        </p:nvPicPr>
        <p:blipFill>
          <a:blip r:embed="rId1"/>
          <a:stretch>
            <a:fillRect/>
          </a:stretch>
        </p:blipFill>
        <p:spPr>
          <a:xfrm>
            <a:off x="0" y="1706880"/>
            <a:ext cx="6640830" cy="4923790"/>
          </a:xfrm>
          <a:prstGeom prst="rect">
            <a:avLst/>
          </a:prstGeom>
        </p:spPr>
      </p:pic>
      <p:pic>
        <p:nvPicPr>
          <p:cNvPr id="10" name="图片 9" descr="截屏2021-05-11 上午10.12.29"/>
          <p:cNvPicPr>
            <a:picLocks noChangeAspect="1"/>
          </p:cNvPicPr>
          <p:nvPr/>
        </p:nvPicPr>
        <p:blipFill>
          <a:blip r:embed="rId2"/>
          <a:srcRect t="8438" r="1900" b="1875"/>
          <a:stretch>
            <a:fillRect/>
          </a:stretch>
        </p:blipFill>
        <p:spPr>
          <a:xfrm>
            <a:off x="6929755" y="1695450"/>
            <a:ext cx="4721860" cy="364490"/>
          </a:xfrm>
          <a:prstGeom prst="rect">
            <a:avLst/>
          </a:prstGeom>
        </p:spPr>
      </p:pic>
      <p:pic>
        <p:nvPicPr>
          <p:cNvPr id="11" name="图片 10" descr="截屏2021-05-11 上午10.14.07"/>
          <p:cNvPicPr>
            <a:picLocks noChangeAspect="1"/>
          </p:cNvPicPr>
          <p:nvPr/>
        </p:nvPicPr>
        <p:blipFill>
          <a:blip r:embed="rId3"/>
          <a:stretch>
            <a:fillRect/>
          </a:stretch>
        </p:blipFill>
        <p:spPr>
          <a:xfrm>
            <a:off x="6929755" y="2254250"/>
            <a:ext cx="4622800" cy="546100"/>
          </a:xfrm>
          <a:prstGeom prst="rect">
            <a:avLst/>
          </a:prstGeom>
        </p:spPr>
      </p:pic>
      <p:pic>
        <p:nvPicPr>
          <p:cNvPr id="12" name="图片 11" descr="截屏2021-05-11 上午10.16.01"/>
          <p:cNvPicPr>
            <a:picLocks noChangeAspect="1"/>
          </p:cNvPicPr>
          <p:nvPr/>
        </p:nvPicPr>
        <p:blipFill>
          <a:blip r:embed="rId4"/>
          <a:stretch>
            <a:fillRect/>
          </a:stretch>
        </p:blipFill>
        <p:spPr>
          <a:xfrm>
            <a:off x="6640830" y="2800350"/>
            <a:ext cx="3206750" cy="327660"/>
          </a:xfrm>
          <a:prstGeom prst="rect">
            <a:avLst/>
          </a:prstGeom>
        </p:spPr>
      </p:pic>
      <p:pic>
        <p:nvPicPr>
          <p:cNvPr id="13" name="图片 12" descr="截屏2021-05-11 上午10.16.43"/>
          <p:cNvPicPr>
            <a:picLocks noChangeAspect="1"/>
          </p:cNvPicPr>
          <p:nvPr/>
        </p:nvPicPr>
        <p:blipFill>
          <a:blip r:embed="rId5"/>
          <a:stretch>
            <a:fillRect/>
          </a:stretch>
        </p:blipFill>
        <p:spPr>
          <a:xfrm>
            <a:off x="6382385" y="3128010"/>
            <a:ext cx="5816600" cy="1016000"/>
          </a:xfrm>
          <a:prstGeom prst="rect">
            <a:avLst/>
          </a:prstGeom>
        </p:spPr>
      </p:pic>
      <p:pic>
        <p:nvPicPr>
          <p:cNvPr id="14" name="图片 13" descr="截屏2021-05-11 上午10.17.30"/>
          <p:cNvPicPr>
            <a:picLocks noChangeAspect="1"/>
          </p:cNvPicPr>
          <p:nvPr/>
        </p:nvPicPr>
        <p:blipFill>
          <a:blip r:embed="rId6"/>
          <a:stretch>
            <a:fillRect/>
          </a:stretch>
        </p:blipFill>
        <p:spPr>
          <a:xfrm>
            <a:off x="6774815" y="4243705"/>
            <a:ext cx="3661410" cy="325755"/>
          </a:xfrm>
          <a:prstGeom prst="rect">
            <a:avLst/>
          </a:prstGeom>
        </p:spPr>
      </p:pic>
      <p:pic>
        <p:nvPicPr>
          <p:cNvPr id="15" name="图片 14" descr="截屏2021-05-11 上午10.18.03"/>
          <p:cNvPicPr>
            <a:picLocks noChangeAspect="1"/>
          </p:cNvPicPr>
          <p:nvPr/>
        </p:nvPicPr>
        <p:blipFill>
          <a:blip r:embed="rId7"/>
          <a:srcRect l="4220"/>
          <a:stretch>
            <a:fillRect/>
          </a:stretch>
        </p:blipFill>
        <p:spPr>
          <a:xfrm>
            <a:off x="6499225" y="4674870"/>
            <a:ext cx="5692775" cy="1955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9717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descr="截屏2021-05-11 上午10.23.03"/>
          <p:cNvPicPr>
            <a:picLocks noChangeAspect="1"/>
          </p:cNvPicPr>
          <p:nvPr/>
        </p:nvPicPr>
        <p:blipFill>
          <a:blip r:embed="rId1"/>
          <a:stretch>
            <a:fillRect/>
          </a:stretch>
        </p:blipFill>
        <p:spPr>
          <a:xfrm>
            <a:off x="7105015" y="1695450"/>
            <a:ext cx="4495800" cy="609600"/>
          </a:xfrm>
          <a:prstGeom prst="rect">
            <a:avLst/>
          </a:prstGeom>
        </p:spPr>
      </p:pic>
      <p:pic>
        <p:nvPicPr>
          <p:cNvPr id="4" name="图片 3" descr="截屏2021-05-11 上午10.23.29"/>
          <p:cNvPicPr>
            <a:picLocks noChangeAspect="1"/>
          </p:cNvPicPr>
          <p:nvPr/>
        </p:nvPicPr>
        <p:blipFill>
          <a:blip r:embed="rId2"/>
          <a:srcRect l="2741" r="2103"/>
          <a:stretch>
            <a:fillRect/>
          </a:stretch>
        </p:blipFill>
        <p:spPr>
          <a:xfrm>
            <a:off x="0" y="1080135"/>
            <a:ext cx="6724015" cy="5197475"/>
          </a:xfrm>
          <a:prstGeom prst="rect">
            <a:avLst/>
          </a:prstGeom>
        </p:spPr>
      </p:pic>
      <p:pic>
        <p:nvPicPr>
          <p:cNvPr id="5" name="图片 4" descr="截屏2021-05-11 上午10.24.14"/>
          <p:cNvPicPr>
            <a:picLocks noChangeAspect="1"/>
          </p:cNvPicPr>
          <p:nvPr/>
        </p:nvPicPr>
        <p:blipFill>
          <a:blip r:embed="rId3"/>
          <a:stretch>
            <a:fillRect/>
          </a:stretch>
        </p:blipFill>
        <p:spPr>
          <a:xfrm>
            <a:off x="6939915" y="2332355"/>
            <a:ext cx="1107440" cy="286385"/>
          </a:xfrm>
          <a:prstGeom prst="rect">
            <a:avLst/>
          </a:prstGeom>
        </p:spPr>
      </p:pic>
      <p:pic>
        <p:nvPicPr>
          <p:cNvPr id="6" name="图片 5" descr="截屏2021-05-11 上午10.24.34"/>
          <p:cNvPicPr>
            <a:picLocks noChangeAspect="1"/>
          </p:cNvPicPr>
          <p:nvPr/>
        </p:nvPicPr>
        <p:blipFill>
          <a:blip r:embed="rId4"/>
          <a:srcRect b="9122"/>
          <a:stretch>
            <a:fillRect/>
          </a:stretch>
        </p:blipFill>
        <p:spPr>
          <a:xfrm>
            <a:off x="8183880" y="2305050"/>
            <a:ext cx="2179320" cy="341630"/>
          </a:xfrm>
          <a:prstGeom prst="rect">
            <a:avLst/>
          </a:prstGeom>
        </p:spPr>
      </p:pic>
      <p:pic>
        <p:nvPicPr>
          <p:cNvPr id="7" name="图片 6" descr="截屏2021-05-11 上午10.25.19"/>
          <p:cNvPicPr>
            <a:picLocks noChangeAspect="1"/>
          </p:cNvPicPr>
          <p:nvPr/>
        </p:nvPicPr>
        <p:blipFill>
          <a:blip r:embed="rId5"/>
          <a:stretch>
            <a:fillRect/>
          </a:stretch>
        </p:blipFill>
        <p:spPr>
          <a:xfrm>
            <a:off x="6939915" y="2646680"/>
            <a:ext cx="1929130" cy="365760"/>
          </a:xfrm>
          <a:prstGeom prst="rect">
            <a:avLst/>
          </a:prstGeom>
        </p:spPr>
      </p:pic>
      <p:pic>
        <p:nvPicPr>
          <p:cNvPr id="8" name="图片 7" descr="截屏2021-05-11 上午10.28.07"/>
          <p:cNvPicPr>
            <a:picLocks noChangeAspect="1"/>
          </p:cNvPicPr>
          <p:nvPr/>
        </p:nvPicPr>
        <p:blipFill>
          <a:blip r:embed="rId6"/>
          <a:srcRect l="1793"/>
          <a:stretch>
            <a:fillRect/>
          </a:stretch>
        </p:blipFill>
        <p:spPr>
          <a:xfrm>
            <a:off x="6724015" y="3012440"/>
            <a:ext cx="5600065" cy="1066800"/>
          </a:xfrm>
          <a:prstGeom prst="rect">
            <a:avLst/>
          </a:prstGeom>
        </p:spPr>
      </p:pic>
      <p:pic>
        <p:nvPicPr>
          <p:cNvPr id="9" name="图片 8" descr="截屏2021-05-11 上午10.28.59"/>
          <p:cNvPicPr>
            <a:picLocks noChangeAspect="1"/>
          </p:cNvPicPr>
          <p:nvPr/>
        </p:nvPicPr>
        <p:blipFill>
          <a:blip r:embed="rId7"/>
          <a:srcRect l="4347"/>
          <a:stretch>
            <a:fillRect/>
          </a:stretch>
        </p:blipFill>
        <p:spPr>
          <a:xfrm>
            <a:off x="6724015" y="4189095"/>
            <a:ext cx="5770245" cy="1917700"/>
          </a:xfrm>
          <a:prstGeom prst="rect">
            <a:avLst/>
          </a:prstGeom>
        </p:spPr>
      </p:pic>
      <p:pic>
        <p:nvPicPr>
          <p:cNvPr id="20" name="图片 19" descr="截屏2021-05-10 下午8.05.39"/>
          <p:cNvPicPr>
            <a:picLocks noChangeAspect="1"/>
          </p:cNvPicPr>
          <p:nvPr/>
        </p:nvPicPr>
        <p:blipFill>
          <a:blip r:embed="rId8"/>
          <a:srcRect l="4479" t="3913" r="8341" b="1957"/>
          <a:stretch>
            <a:fillRect/>
          </a:stretch>
        </p:blipFill>
        <p:spPr>
          <a:xfrm>
            <a:off x="6972300" y="1071245"/>
            <a:ext cx="5104130" cy="5499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2536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4" name="图片 3" descr="截屏2021-05-11 上午10.23.29"/>
          <p:cNvPicPr>
            <a:picLocks noChangeAspect="1"/>
          </p:cNvPicPr>
          <p:nvPr/>
        </p:nvPicPr>
        <p:blipFill>
          <a:blip r:embed="rId1"/>
          <a:srcRect l="2741" t="2859" r="2103"/>
          <a:stretch>
            <a:fillRect/>
          </a:stretch>
        </p:blipFill>
        <p:spPr>
          <a:xfrm>
            <a:off x="0" y="648335"/>
            <a:ext cx="6724015" cy="5048885"/>
          </a:xfrm>
          <a:prstGeom prst="rect">
            <a:avLst/>
          </a:prstGeom>
        </p:spPr>
      </p:pic>
      <p:pic>
        <p:nvPicPr>
          <p:cNvPr id="10" name="图片 9" descr="截屏2021-05-11 上午10.30.28"/>
          <p:cNvPicPr>
            <a:picLocks noChangeAspect="1"/>
          </p:cNvPicPr>
          <p:nvPr/>
        </p:nvPicPr>
        <p:blipFill>
          <a:blip r:embed="rId2"/>
          <a:stretch>
            <a:fillRect/>
          </a:stretch>
        </p:blipFill>
        <p:spPr>
          <a:xfrm>
            <a:off x="8392160" y="2081530"/>
            <a:ext cx="1276350" cy="449580"/>
          </a:xfrm>
          <a:prstGeom prst="rect">
            <a:avLst/>
          </a:prstGeom>
        </p:spPr>
      </p:pic>
      <p:pic>
        <p:nvPicPr>
          <p:cNvPr id="11" name="图片 10" descr="截屏2021-05-11 上午10.30.44"/>
          <p:cNvPicPr>
            <a:picLocks noChangeAspect="1"/>
          </p:cNvPicPr>
          <p:nvPr/>
        </p:nvPicPr>
        <p:blipFill>
          <a:blip r:embed="rId3"/>
          <a:srcRect l="2069" r="14716"/>
          <a:stretch>
            <a:fillRect/>
          </a:stretch>
        </p:blipFill>
        <p:spPr>
          <a:xfrm>
            <a:off x="6891020" y="4250055"/>
            <a:ext cx="5030470" cy="1054100"/>
          </a:xfrm>
          <a:prstGeom prst="rect">
            <a:avLst/>
          </a:prstGeom>
        </p:spPr>
      </p:pic>
      <p:pic>
        <p:nvPicPr>
          <p:cNvPr id="13" name="图片 12" descr="截屏2021-05-11 下午3.20.25"/>
          <p:cNvPicPr>
            <a:picLocks noChangeAspect="1"/>
          </p:cNvPicPr>
          <p:nvPr/>
        </p:nvPicPr>
        <p:blipFill>
          <a:blip r:embed="rId4"/>
          <a:stretch>
            <a:fillRect/>
          </a:stretch>
        </p:blipFill>
        <p:spPr>
          <a:xfrm>
            <a:off x="4408170" y="5612765"/>
            <a:ext cx="7783830" cy="1155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5-11 上午10.36.11"/>
          <p:cNvPicPr>
            <a:picLocks noChangeAspect="1"/>
          </p:cNvPicPr>
          <p:nvPr/>
        </p:nvPicPr>
        <p:blipFill>
          <a:blip r:embed="rId1"/>
          <a:stretch>
            <a:fillRect/>
          </a:stretch>
        </p:blipFill>
        <p:spPr>
          <a:xfrm>
            <a:off x="3142615" y="1980565"/>
            <a:ext cx="6198235" cy="3505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5-11 上午10.37.00"/>
          <p:cNvPicPr>
            <a:picLocks noChangeAspect="1"/>
          </p:cNvPicPr>
          <p:nvPr/>
        </p:nvPicPr>
        <p:blipFill>
          <a:blip r:embed="rId1"/>
          <a:stretch>
            <a:fillRect/>
          </a:stretch>
        </p:blipFill>
        <p:spPr>
          <a:xfrm>
            <a:off x="1319530" y="1900555"/>
            <a:ext cx="10057765" cy="35782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5-11 上午10.38.16"/>
          <p:cNvPicPr>
            <a:picLocks noChangeAspect="1"/>
          </p:cNvPicPr>
          <p:nvPr/>
        </p:nvPicPr>
        <p:blipFill>
          <a:blip r:embed="rId1"/>
          <a:stretch>
            <a:fillRect/>
          </a:stretch>
        </p:blipFill>
        <p:spPr>
          <a:xfrm>
            <a:off x="861695" y="1490980"/>
            <a:ext cx="4610100" cy="4483100"/>
          </a:xfrm>
          <a:prstGeom prst="rect">
            <a:avLst/>
          </a:prstGeom>
        </p:spPr>
      </p:pic>
      <p:pic>
        <p:nvPicPr>
          <p:cNvPr id="5" name="图片 4" descr="截屏2021-05-11 上午10.38.47"/>
          <p:cNvPicPr>
            <a:picLocks noChangeAspect="1"/>
          </p:cNvPicPr>
          <p:nvPr/>
        </p:nvPicPr>
        <p:blipFill>
          <a:blip r:embed="rId2"/>
          <a:stretch>
            <a:fillRect/>
          </a:stretch>
        </p:blipFill>
        <p:spPr>
          <a:xfrm>
            <a:off x="6085205" y="1490980"/>
            <a:ext cx="5118100" cy="4445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184084"/>
            <a:ext cx="3657600" cy="255333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5-11 上午10.39.23"/>
          <p:cNvPicPr>
            <a:picLocks noChangeAspect="1"/>
          </p:cNvPicPr>
          <p:nvPr/>
        </p:nvPicPr>
        <p:blipFill>
          <a:blip r:embed="rId1"/>
          <a:stretch>
            <a:fillRect/>
          </a:stretch>
        </p:blipFill>
        <p:spPr>
          <a:xfrm>
            <a:off x="3536950" y="1784350"/>
            <a:ext cx="5118100" cy="44069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5-11 上午10.40.07"/>
          <p:cNvPicPr>
            <a:picLocks noChangeAspect="1"/>
          </p:cNvPicPr>
          <p:nvPr/>
        </p:nvPicPr>
        <p:blipFill>
          <a:blip r:embed="rId1"/>
          <a:stretch>
            <a:fillRect/>
          </a:stretch>
        </p:blipFill>
        <p:spPr>
          <a:xfrm>
            <a:off x="2047875" y="1228725"/>
            <a:ext cx="7836535" cy="5461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5-11 上午10.41.07"/>
          <p:cNvPicPr>
            <a:picLocks noChangeAspect="1"/>
          </p:cNvPicPr>
          <p:nvPr/>
        </p:nvPicPr>
        <p:blipFill>
          <a:blip r:embed="rId1"/>
          <a:srcRect l="3068" t="2864" r="4095" b="1917"/>
          <a:stretch>
            <a:fillRect/>
          </a:stretch>
        </p:blipFill>
        <p:spPr>
          <a:xfrm>
            <a:off x="0" y="1179195"/>
            <a:ext cx="5168265" cy="5678805"/>
          </a:xfrm>
          <a:prstGeom prst="rect">
            <a:avLst/>
          </a:prstGeom>
        </p:spPr>
      </p:pic>
      <p:pic>
        <p:nvPicPr>
          <p:cNvPr id="5" name="图片 4" descr="截屏2021-05-11 上午10.41.45"/>
          <p:cNvPicPr>
            <a:picLocks noChangeAspect="1"/>
          </p:cNvPicPr>
          <p:nvPr/>
        </p:nvPicPr>
        <p:blipFill>
          <a:blip r:embed="rId2"/>
          <a:stretch>
            <a:fillRect/>
          </a:stretch>
        </p:blipFill>
        <p:spPr>
          <a:xfrm>
            <a:off x="5168265" y="3214370"/>
            <a:ext cx="6739890" cy="122745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smtClean="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1256665" y="1845945"/>
            <a:ext cx="9880600" cy="3415030"/>
          </a:xfrm>
          <a:prstGeom prst="rect">
            <a:avLst/>
          </a:prstGeom>
          <a:noFill/>
        </p:spPr>
        <p:txBody>
          <a:bodyPr wrap="square" rtlCol="0" anchor="t">
            <a:spAutoFit/>
          </a:bodyPr>
          <a:p>
            <a:r>
              <a:rPr lang="en-US" altLang="zh-CN"/>
              <a:t>  </a:t>
            </a:r>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In this paper, we propose a knowledge-aware interactive matching framework for personalized news recommendation (named KIM).The framework aims to interactively model candidate news and user interests for more accurate interest matching. More specifically, we first propose a graph co-attention network to model entities based on the knowledge graph by selecting and aggregat_x0002_ing the information of their neighbors which are informative for interest matching. We also propose to use an entity co-attention network to interactively model clicked news and candidate news from relatedness between their entities. Besides, we propose to use a text co-attention network to interactively model clicked news and candidate news from semantic relatedness between their texts. Moreover, we propose a user-candidate co-encoder to learn candi_x0002_date news-aware user representation and user-aware candidate news representation to better capture the relevance between user interest and candidate news. We conduct extensive experiments on two real-world datasets. The experimental results show that our KIM method can significantly outperform other baseline methods.</a:t>
            </a:r>
            <a:endParaRPr lang="zh-CN" altLang="en-US">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4" name="矩形 3"/>
          <p:cNvSpPr/>
          <p:nvPr/>
        </p:nvSpPr>
        <p:spPr>
          <a:xfrm>
            <a:off x="669123" y="4935759"/>
            <a:ext cx="11381873" cy="368300"/>
          </a:xfrm>
          <a:prstGeom prst="rect">
            <a:avLst/>
          </a:prstGeom>
        </p:spPr>
        <p:txBody>
          <a:bodyPr wrap="square">
            <a:spAutoFit/>
          </a:bodyPr>
          <a:lstStyle/>
          <a:p>
            <a:r>
              <a:rPr lang="en-US" altLang="zh-CN" b="1" dirty="0">
                <a:latin typeface="Times New Roman Bold" panose="02020603050405020304" charset="0"/>
                <a:cs typeface="Times New Roman Bold" panose="02020603050405020304" charset="0"/>
              </a:rPr>
              <a:t>First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 candidate news may cover different aspects and entities, and a user may have multiple interests.</a:t>
            </a:r>
            <a:endParaRPr lang="en-US" altLang="zh-CN" dirty="0">
              <a:latin typeface="Times New Roman" panose="02020603050405020304" pitchFamily="18" charset="0"/>
              <a:cs typeface="Times New Roman" panose="02020603050405020304" pitchFamily="18" charset="0"/>
            </a:endParaRPr>
          </a:p>
        </p:txBody>
      </p:sp>
      <p:sp>
        <p:nvSpPr>
          <p:cNvPr id="5" name="矩形 4"/>
          <p:cNvSpPr/>
          <p:nvPr/>
        </p:nvSpPr>
        <p:spPr>
          <a:xfrm>
            <a:off x="669290" y="5378450"/>
            <a:ext cx="10684510" cy="645160"/>
          </a:xfrm>
          <a:prstGeom prst="rect">
            <a:avLst/>
          </a:prstGeom>
        </p:spPr>
        <p:txBody>
          <a:bodyPr wrap="square">
            <a:spAutoFit/>
          </a:bodyPr>
          <a:lstStyle/>
          <a:p>
            <a:r>
              <a:rPr lang="en-US" altLang="zh-CN" b="1" dirty="0">
                <a:latin typeface="Times New Roman Bold" panose="02020603050405020304" charset="0"/>
                <a:cs typeface="Times New Roman Bold" panose="02020603050405020304" charset="0"/>
              </a:rPr>
              <a:t>Second</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the matching between user interest and candidate news is usually implied in the matching between texts of clicked news and candidate news.</a:t>
            </a:r>
            <a:endParaRPr lang="en-US" altLang="zh-CN" dirty="0">
              <a:latin typeface="Times New Roman" panose="02020603050405020304" pitchFamily="18" charset="0"/>
              <a:cs typeface="Times New Roman" panose="02020603050405020304" pitchFamily="18" charset="0"/>
            </a:endParaRPr>
          </a:p>
        </p:txBody>
      </p:sp>
      <p:sp>
        <p:nvSpPr>
          <p:cNvPr id="6" name="矩形 5"/>
          <p:cNvSpPr/>
          <p:nvPr/>
        </p:nvSpPr>
        <p:spPr>
          <a:xfrm>
            <a:off x="669123" y="6023573"/>
            <a:ext cx="11085094" cy="645160"/>
          </a:xfrm>
          <a:prstGeom prst="rect">
            <a:avLst/>
          </a:prstGeom>
        </p:spPr>
        <p:txBody>
          <a:bodyPr wrap="square">
            <a:spAutoFit/>
          </a:bodyPr>
          <a:lstStyle/>
          <a:p>
            <a:r>
              <a:rPr lang="en-US" altLang="zh-CN" b="1" dirty="0">
                <a:latin typeface="Times New Roman Bold" panose="02020603050405020304" charset="0"/>
                <a:cs typeface="Times New Roman Bold" panose="02020603050405020304" charset="0"/>
              </a:rPr>
              <a:t>Third</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with the help of the knowledge graph, the matching between entities in clicked news and candidate news is also informative for understanding user interest in candidate news.</a:t>
            </a:r>
            <a:endParaRPr lang="en-US" altLang="zh-CN" dirty="0">
              <a:latin typeface="Times New Roman" panose="02020603050405020304" pitchFamily="18" charset="0"/>
              <a:cs typeface="Times New Roman" panose="02020603050405020304" pitchFamily="18" charset="0"/>
            </a:endParaRPr>
          </a:p>
        </p:txBody>
      </p:sp>
      <p:pic>
        <p:nvPicPr>
          <p:cNvPr id="7" name="图片 6" descr="截屏2021-05-10 下午7.51.46"/>
          <p:cNvPicPr>
            <a:picLocks noChangeAspect="1"/>
          </p:cNvPicPr>
          <p:nvPr/>
        </p:nvPicPr>
        <p:blipFill>
          <a:blip r:embed="rId1"/>
          <a:stretch>
            <a:fillRect/>
          </a:stretch>
        </p:blipFill>
        <p:spPr>
          <a:xfrm>
            <a:off x="1694180" y="1532255"/>
            <a:ext cx="8484235" cy="3124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5" name="圆角矩形 4"/>
          <p:cNvSpPr/>
          <p:nvPr/>
        </p:nvSpPr>
        <p:spPr>
          <a:xfrm>
            <a:off x="7410203" y="4453247"/>
            <a:ext cx="3966358" cy="926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截屏2021-05-10 下午7.52.21"/>
          <p:cNvPicPr>
            <a:picLocks noChangeAspect="1"/>
          </p:cNvPicPr>
          <p:nvPr/>
        </p:nvPicPr>
        <p:blipFill>
          <a:blip r:embed="rId1"/>
          <a:stretch>
            <a:fillRect/>
          </a:stretch>
        </p:blipFill>
        <p:spPr>
          <a:xfrm>
            <a:off x="480695" y="1519555"/>
            <a:ext cx="11373485" cy="45123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3" name="图片 2" descr="截屏2021-05-10 下午7.53.32"/>
          <p:cNvPicPr>
            <a:picLocks noChangeAspect="1"/>
          </p:cNvPicPr>
          <p:nvPr/>
        </p:nvPicPr>
        <p:blipFill>
          <a:blip r:embed="rId1"/>
          <a:stretch>
            <a:fillRect/>
          </a:stretch>
        </p:blipFill>
        <p:spPr>
          <a:xfrm>
            <a:off x="0" y="1539240"/>
            <a:ext cx="7138035" cy="4965700"/>
          </a:xfrm>
          <a:prstGeom prst="rect">
            <a:avLst/>
          </a:prstGeom>
        </p:spPr>
      </p:pic>
      <p:pic>
        <p:nvPicPr>
          <p:cNvPr id="6" name="图片 5" descr="截屏2021-05-10 下午7.56.36"/>
          <p:cNvPicPr>
            <a:picLocks noChangeAspect="1"/>
          </p:cNvPicPr>
          <p:nvPr/>
        </p:nvPicPr>
        <p:blipFill>
          <a:blip r:embed="rId2"/>
          <a:stretch>
            <a:fillRect/>
          </a:stretch>
        </p:blipFill>
        <p:spPr>
          <a:xfrm>
            <a:off x="6952615" y="1780540"/>
            <a:ext cx="5054600" cy="584200"/>
          </a:xfrm>
          <a:prstGeom prst="rect">
            <a:avLst/>
          </a:prstGeom>
        </p:spPr>
      </p:pic>
      <p:cxnSp>
        <p:nvCxnSpPr>
          <p:cNvPr id="7" name="直接箭头连接符 6"/>
          <p:cNvCxnSpPr/>
          <p:nvPr/>
        </p:nvCxnSpPr>
        <p:spPr>
          <a:xfrm flipV="1">
            <a:off x="6415405" y="2282190"/>
            <a:ext cx="763905" cy="1391285"/>
          </a:xfrm>
          <a:prstGeom prst="straightConnector1">
            <a:avLst/>
          </a:prstGeom>
          <a:ln>
            <a:solidFill>
              <a:srgbClr val="C00000"/>
            </a:solidFill>
            <a:tailEnd type="arrow" w="med" len="med"/>
          </a:ln>
        </p:spPr>
        <p:style>
          <a:lnRef idx="3">
            <a:schemeClr val="accent2"/>
          </a:lnRef>
          <a:fillRef idx="0">
            <a:schemeClr val="accent2"/>
          </a:fillRef>
          <a:effectRef idx="2">
            <a:schemeClr val="accent2"/>
          </a:effectRef>
          <a:fontRef idx="minor">
            <a:schemeClr val="tx1"/>
          </a:fontRef>
        </p:style>
      </p:cxnSp>
      <p:pic>
        <p:nvPicPr>
          <p:cNvPr id="11" name="图片 10" descr="截屏2021-05-10 下午8.00.46"/>
          <p:cNvPicPr>
            <a:picLocks noChangeAspect="1"/>
          </p:cNvPicPr>
          <p:nvPr/>
        </p:nvPicPr>
        <p:blipFill>
          <a:blip r:embed="rId3"/>
          <a:stretch>
            <a:fillRect/>
          </a:stretch>
        </p:blipFill>
        <p:spPr>
          <a:xfrm>
            <a:off x="7341870" y="2364740"/>
            <a:ext cx="848995" cy="259715"/>
          </a:xfrm>
          <a:prstGeom prst="rect">
            <a:avLst/>
          </a:prstGeom>
        </p:spPr>
      </p:pic>
      <p:pic>
        <p:nvPicPr>
          <p:cNvPr id="12" name="图片 11" descr="截屏2021-05-10 下午8.00.39"/>
          <p:cNvPicPr>
            <a:picLocks noChangeAspect="1"/>
          </p:cNvPicPr>
          <p:nvPr/>
        </p:nvPicPr>
        <p:blipFill>
          <a:blip r:embed="rId4"/>
          <a:stretch>
            <a:fillRect/>
          </a:stretch>
        </p:blipFill>
        <p:spPr>
          <a:xfrm>
            <a:off x="8599170" y="2364740"/>
            <a:ext cx="868045" cy="273050"/>
          </a:xfrm>
          <a:prstGeom prst="rect">
            <a:avLst/>
          </a:prstGeom>
        </p:spPr>
      </p:pic>
      <p:pic>
        <p:nvPicPr>
          <p:cNvPr id="13" name="图片 12" descr="截屏2021-05-10 下午8.01.47"/>
          <p:cNvPicPr>
            <a:picLocks noChangeAspect="1"/>
          </p:cNvPicPr>
          <p:nvPr/>
        </p:nvPicPr>
        <p:blipFill>
          <a:blip r:embed="rId5"/>
          <a:srcRect l="8747" t="22818"/>
          <a:stretch>
            <a:fillRect/>
          </a:stretch>
        </p:blipFill>
        <p:spPr>
          <a:xfrm>
            <a:off x="7138035" y="3159760"/>
            <a:ext cx="4994910" cy="539115"/>
          </a:xfrm>
          <a:prstGeom prst="rect">
            <a:avLst/>
          </a:prstGeom>
        </p:spPr>
      </p:pic>
      <p:cxnSp>
        <p:nvCxnSpPr>
          <p:cNvPr id="17" name="直接箭头连接符 16"/>
          <p:cNvCxnSpPr/>
          <p:nvPr/>
        </p:nvCxnSpPr>
        <p:spPr>
          <a:xfrm flipV="1">
            <a:off x="1990090" y="3445510"/>
            <a:ext cx="4892675" cy="342265"/>
          </a:xfrm>
          <a:prstGeom prst="straightConnector1">
            <a:avLst/>
          </a:prstGeom>
          <a:ln>
            <a:solidFill>
              <a:srgbClr val="C00000"/>
            </a:solidFill>
            <a:tailEnd type="arrow" w="med" len="med"/>
          </a:ln>
        </p:spPr>
        <p:style>
          <a:lnRef idx="3">
            <a:schemeClr val="accent2"/>
          </a:lnRef>
          <a:fillRef idx="0">
            <a:schemeClr val="accent2"/>
          </a:fillRef>
          <a:effectRef idx="2">
            <a:schemeClr val="accent2"/>
          </a:effectRef>
          <a:fontRef idx="minor">
            <a:schemeClr val="tx1"/>
          </a:fontRef>
        </p:style>
      </p:cxnSp>
      <p:pic>
        <p:nvPicPr>
          <p:cNvPr id="18" name="图片 17" descr="截屏2021-05-10 下午8.04.49"/>
          <p:cNvPicPr>
            <a:picLocks noChangeAspect="1"/>
          </p:cNvPicPr>
          <p:nvPr/>
        </p:nvPicPr>
        <p:blipFill>
          <a:blip r:embed="rId6"/>
          <a:stretch>
            <a:fillRect/>
          </a:stretch>
        </p:blipFill>
        <p:spPr>
          <a:xfrm>
            <a:off x="7374255" y="3735705"/>
            <a:ext cx="784225" cy="286385"/>
          </a:xfrm>
          <a:prstGeom prst="rect">
            <a:avLst/>
          </a:prstGeom>
        </p:spPr>
      </p:pic>
      <p:pic>
        <p:nvPicPr>
          <p:cNvPr id="19" name="图片 18" descr="截屏2021-05-10 下午8.04.42"/>
          <p:cNvPicPr>
            <a:picLocks noChangeAspect="1"/>
          </p:cNvPicPr>
          <p:nvPr/>
        </p:nvPicPr>
        <p:blipFill>
          <a:blip r:embed="rId7"/>
          <a:stretch>
            <a:fillRect/>
          </a:stretch>
        </p:blipFill>
        <p:spPr>
          <a:xfrm>
            <a:off x="8660130" y="3749040"/>
            <a:ext cx="893445" cy="272415"/>
          </a:xfrm>
          <a:prstGeom prst="rect">
            <a:avLst/>
          </a:prstGeom>
        </p:spPr>
      </p:pic>
      <p:pic>
        <p:nvPicPr>
          <p:cNvPr id="20" name="图片 19" descr="截屏2021-05-10 下午8.05.39"/>
          <p:cNvPicPr>
            <a:picLocks noChangeAspect="1"/>
          </p:cNvPicPr>
          <p:nvPr/>
        </p:nvPicPr>
        <p:blipFill>
          <a:blip r:embed="rId8"/>
          <a:srcRect l="4479" t="3913" b="-3913"/>
          <a:stretch>
            <a:fillRect/>
          </a:stretch>
        </p:blipFill>
        <p:spPr>
          <a:xfrm>
            <a:off x="6683375" y="4336415"/>
            <a:ext cx="5592445" cy="584200"/>
          </a:xfrm>
          <a:prstGeom prst="rect">
            <a:avLst/>
          </a:prstGeom>
        </p:spPr>
      </p:pic>
      <p:cxnSp>
        <p:nvCxnSpPr>
          <p:cNvPr id="21" name="直接箭头连接符 20"/>
          <p:cNvCxnSpPr/>
          <p:nvPr/>
        </p:nvCxnSpPr>
        <p:spPr>
          <a:xfrm>
            <a:off x="6346825" y="2772410"/>
            <a:ext cx="581660" cy="1608455"/>
          </a:xfrm>
          <a:prstGeom prst="straightConnector1">
            <a:avLst/>
          </a:prstGeom>
          <a:ln>
            <a:solidFill>
              <a:srgbClr val="C00000"/>
            </a:solidFill>
            <a:tailEnd type="arrow" w="med" len="med"/>
          </a:ln>
        </p:spPr>
        <p:style>
          <a:lnRef idx="3">
            <a:schemeClr val="accent2"/>
          </a:lnRef>
          <a:fillRef idx="0">
            <a:schemeClr val="accent2"/>
          </a:fillRef>
          <a:effectRef idx="2">
            <a:schemeClr val="accent2"/>
          </a:effectRef>
          <a:fontRef idx="minor">
            <a:schemeClr val="tx1"/>
          </a:fontRef>
        </p:style>
      </p:cxnSp>
      <p:pic>
        <p:nvPicPr>
          <p:cNvPr id="22" name="图片 21" descr="截屏2021-05-10 下午8.07.20"/>
          <p:cNvPicPr>
            <a:picLocks noChangeAspect="1"/>
          </p:cNvPicPr>
          <p:nvPr/>
        </p:nvPicPr>
        <p:blipFill>
          <a:blip r:embed="rId9"/>
          <a:stretch>
            <a:fillRect/>
          </a:stretch>
        </p:blipFill>
        <p:spPr>
          <a:xfrm>
            <a:off x="6882765" y="5235575"/>
            <a:ext cx="5097145" cy="3873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descr="截屏2021-05-10 下午8.08.20"/>
          <p:cNvPicPr>
            <a:picLocks noChangeAspect="1"/>
          </p:cNvPicPr>
          <p:nvPr/>
        </p:nvPicPr>
        <p:blipFill>
          <a:blip r:embed="rId1"/>
          <a:stretch>
            <a:fillRect/>
          </a:stretch>
        </p:blipFill>
        <p:spPr>
          <a:xfrm>
            <a:off x="462280" y="3105150"/>
            <a:ext cx="3327400" cy="647700"/>
          </a:xfrm>
          <a:prstGeom prst="rect">
            <a:avLst/>
          </a:prstGeom>
        </p:spPr>
      </p:pic>
      <p:sp>
        <p:nvSpPr>
          <p:cNvPr id="4" name="右箭头 3"/>
          <p:cNvSpPr/>
          <p:nvPr/>
        </p:nvSpPr>
        <p:spPr>
          <a:xfrm>
            <a:off x="3895090" y="3274695"/>
            <a:ext cx="912495" cy="30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截屏2021-05-10 下午8.09.14"/>
          <p:cNvPicPr>
            <a:picLocks noChangeAspect="1"/>
          </p:cNvPicPr>
          <p:nvPr/>
        </p:nvPicPr>
        <p:blipFill>
          <a:blip r:embed="rId2"/>
          <a:stretch>
            <a:fillRect/>
          </a:stretch>
        </p:blipFill>
        <p:spPr>
          <a:xfrm>
            <a:off x="4912995" y="1529715"/>
            <a:ext cx="6998335" cy="4864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6" name="图片 5" descr="截屏2021-05-10 下午8.09.14"/>
          <p:cNvPicPr>
            <a:picLocks noChangeAspect="1"/>
          </p:cNvPicPr>
          <p:nvPr/>
        </p:nvPicPr>
        <p:blipFill>
          <a:blip r:embed="rId1"/>
          <a:srcRect l="4600" t="3195" r="1708"/>
          <a:stretch>
            <a:fillRect/>
          </a:stretch>
        </p:blipFill>
        <p:spPr>
          <a:xfrm>
            <a:off x="0" y="1402080"/>
            <a:ext cx="6269355" cy="4502150"/>
          </a:xfrm>
          <a:prstGeom prst="rect">
            <a:avLst/>
          </a:prstGeom>
        </p:spPr>
      </p:pic>
      <p:pic>
        <p:nvPicPr>
          <p:cNvPr id="5" name="图片 4" descr="截屏2021-05-10 下午8.12.05"/>
          <p:cNvPicPr>
            <a:picLocks noChangeAspect="1"/>
          </p:cNvPicPr>
          <p:nvPr/>
        </p:nvPicPr>
        <p:blipFill>
          <a:blip r:embed="rId2"/>
          <a:srcRect t="13235"/>
          <a:stretch>
            <a:fillRect/>
          </a:stretch>
        </p:blipFill>
        <p:spPr>
          <a:xfrm>
            <a:off x="6362700" y="1576705"/>
            <a:ext cx="5829300" cy="374650"/>
          </a:xfrm>
          <a:prstGeom prst="rect">
            <a:avLst/>
          </a:prstGeom>
        </p:spPr>
      </p:pic>
      <p:pic>
        <p:nvPicPr>
          <p:cNvPr id="7" name="图片 6" descr="截屏2021-05-10 下午8.13.55"/>
          <p:cNvPicPr>
            <a:picLocks noChangeAspect="1"/>
          </p:cNvPicPr>
          <p:nvPr/>
        </p:nvPicPr>
        <p:blipFill>
          <a:blip r:embed="rId3"/>
          <a:stretch>
            <a:fillRect/>
          </a:stretch>
        </p:blipFill>
        <p:spPr>
          <a:xfrm>
            <a:off x="6880860" y="2640965"/>
            <a:ext cx="5326380" cy="41217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6" name="图片 5" descr="截屏2021-05-10 下午8.09.14"/>
          <p:cNvPicPr>
            <a:picLocks noChangeAspect="1"/>
          </p:cNvPicPr>
          <p:nvPr/>
        </p:nvPicPr>
        <p:blipFill>
          <a:blip r:embed="rId1"/>
          <a:srcRect l="4727" t="3525" r="1960" b="2350"/>
          <a:stretch>
            <a:fillRect/>
          </a:stretch>
        </p:blipFill>
        <p:spPr>
          <a:xfrm>
            <a:off x="0" y="2030095"/>
            <a:ext cx="5340350" cy="3744595"/>
          </a:xfrm>
          <a:prstGeom prst="rect">
            <a:avLst/>
          </a:prstGeom>
        </p:spPr>
      </p:pic>
      <p:pic>
        <p:nvPicPr>
          <p:cNvPr id="5" name="图片 4" descr="截屏2021-05-10 下午8.16.44"/>
          <p:cNvPicPr>
            <a:picLocks noChangeAspect="1"/>
          </p:cNvPicPr>
          <p:nvPr/>
        </p:nvPicPr>
        <p:blipFill>
          <a:blip r:embed="rId2"/>
          <a:stretch>
            <a:fillRect/>
          </a:stretch>
        </p:blipFill>
        <p:spPr>
          <a:xfrm>
            <a:off x="6126480" y="1390650"/>
            <a:ext cx="4962525" cy="5155565"/>
          </a:xfrm>
          <a:prstGeom prst="rect">
            <a:avLst/>
          </a:prstGeom>
        </p:spPr>
      </p:pic>
      <p:cxnSp>
        <p:nvCxnSpPr>
          <p:cNvPr id="8" name="直接箭头连接符 7"/>
          <p:cNvCxnSpPr/>
          <p:nvPr/>
        </p:nvCxnSpPr>
        <p:spPr>
          <a:xfrm flipV="1">
            <a:off x="4944110" y="3548380"/>
            <a:ext cx="1402715" cy="10795"/>
          </a:xfrm>
          <a:prstGeom prst="straightConnector1">
            <a:avLst/>
          </a:prstGeom>
          <a:ln>
            <a:solidFill>
              <a:srgbClr val="C00000"/>
            </a:solidFill>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5" name="图片 4" descr="截屏2021-05-10 下午8.16.44"/>
          <p:cNvPicPr>
            <a:picLocks noChangeAspect="1"/>
          </p:cNvPicPr>
          <p:nvPr/>
        </p:nvPicPr>
        <p:blipFill>
          <a:blip r:embed="rId1"/>
          <a:stretch>
            <a:fillRect/>
          </a:stretch>
        </p:blipFill>
        <p:spPr>
          <a:xfrm>
            <a:off x="275590" y="1333500"/>
            <a:ext cx="4962525" cy="5155565"/>
          </a:xfrm>
          <a:prstGeom prst="rect">
            <a:avLst/>
          </a:prstGeom>
        </p:spPr>
      </p:pic>
      <p:pic>
        <p:nvPicPr>
          <p:cNvPr id="3" name="图片 2" descr="截屏2021-05-10 下午8.19.07"/>
          <p:cNvPicPr>
            <a:picLocks noChangeAspect="1"/>
          </p:cNvPicPr>
          <p:nvPr/>
        </p:nvPicPr>
        <p:blipFill>
          <a:blip r:embed="rId2"/>
          <a:stretch>
            <a:fillRect/>
          </a:stretch>
        </p:blipFill>
        <p:spPr>
          <a:xfrm>
            <a:off x="5823585" y="1402080"/>
            <a:ext cx="4559300" cy="469900"/>
          </a:xfrm>
          <a:prstGeom prst="rect">
            <a:avLst/>
          </a:prstGeom>
        </p:spPr>
      </p:pic>
      <p:pic>
        <p:nvPicPr>
          <p:cNvPr id="4" name="图片 3" descr="截屏2021-05-10 下午8.19.42"/>
          <p:cNvPicPr>
            <a:picLocks noChangeAspect="1"/>
          </p:cNvPicPr>
          <p:nvPr/>
        </p:nvPicPr>
        <p:blipFill>
          <a:blip r:embed="rId3"/>
          <a:stretch>
            <a:fillRect/>
          </a:stretch>
        </p:blipFill>
        <p:spPr>
          <a:xfrm>
            <a:off x="5641340" y="2008505"/>
            <a:ext cx="3005455" cy="309880"/>
          </a:xfrm>
          <a:prstGeom prst="rect">
            <a:avLst/>
          </a:prstGeom>
        </p:spPr>
      </p:pic>
      <p:pic>
        <p:nvPicPr>
          <p:cNvPr id="7" name="图片 6" descr="截屏2021-05-10 下午8.20.29"/>
          <p:cNvPicPr>
            <a:picLocks noChangeAspect="1"/>
          </p:cNvPicPr>
          <p:nvPr/>
        </p:nvPicPr>
        <p:blipFill>
          <a:blip r:embed="rId4"/>
          <a:stretch>
            <a:fillRect/>
          </a:stretch>
        </p:blipFill>
        <p:spPr>
          <a:xfrm>
            <a:off x="9039225" y="1953895"/>
            <a:ext cx="1935480" cy="364490"/>
          </a:xfrm>
          <a:prstGeom prst="rect">
            <a:avLst/>
          </a:prstGeom>
        </p:spPr>
      </p:pic>
      <p:pic>
        <p:nvPicPr>
          <p:cNvPr id="9" name="图片 8" descr="截屏2021-05-10 下午8.21.18"/>
          <p:cNvPicPr>
            <a:picLocks noChangeAspect="1"/>
          </p:cNvPicPr>
          <p:nvPr/>
        </p:nvPicPr>
        <p:blipFill>
          <a:blip r:embed="rId5"/>
          <a:stretch>
            <a:fillRect/>
          </a:stretch>
        </p:blipFill>
        <p:spPr>
          <a:xfrm>
            <a:off x="5549265" y="2434590"/>
            <a:ext cx="2821305" cy="277495"/>
          </a:xfrm>
          <a:prstGeom prst="rect">
            <a:avLst/>
          </a:prstGeom>
        </p:spPr>
      </p:pic>
      <p:pic>
        <p:nvPicPr>
          <p:cNvPr id="10" name="图片 9" descr="截屏2021-05-10 下午8.21.41"/>
          <p:cNvPicPr>
            <a:picLocks noChangeAspect="1"/>
          </p:cNvPicPr>
          <p:nvPr/>
        </p:nvPicPr>
        <p:blipFill>
          <a:blip r:embed="rId6"/>
          <a:stretch>
            <a:fillRect/>
          </a:stretch>
        </p:blipFill>
        <p:spPr>
          <a:xfrm>
            <a:off x="5613400" y="2932430"/>
            <a:ext cx="5740400" cy="596900"/>
          </a:xfrm>
          <a:prstGeom prst="rect">
            <a:avLst/>
          </a:prstGeom>
        </p:spPr>
      </p:pic>
      <p:pic>
        <p:nvPicPr>
          <p:cNvPr id="11" name="图片 10" descr="截屏2021-05-10 下午8.22.10"/>
          <p:cNvPicPr>
            <a:picLocks noChangeAspect="1"/>
          </p:cNvPicPr>
          <p:nvPr/>
        </p:nvPicPr>
        <p:blipFill>
          <a:blip r:embed="rId7"/>
          <a:stretch>
            <a:fillRect/>
          </a:stretch>
        </p:blipFill>
        <p:spPr>
          <a:xfrm>
            <a:off x="5613400" y="3529330"/>
            <a:ext cx="4580255" cy="290195"/>
          </a:xfrm>
          <a:prstGeom prst="rect">
            <a:avLst/>
          </a:prstGeom>
        </p:spPr>
      </p:pic>
      <p:pic>
        <p:nvPicPr>
          <p:cNvPr id="12" name="图片 11" descr="截屏2021-05-10 下午8.22.40"/>
          <p:cNvPicPr>
            <a:picLocks noChangeAspect="1"/>
          </p:cNvPicPr>
          <p:nvPr/>
        </p:nvPicPr>
        <p:blipFill>
          <a:blip r:embed="rId8"/>
          <a:stretch>
            <a:fillRect/>
          </a:stretch>
        </p:blipFill>
        <p:spPr>
          <a:xfrm>
            <a:off x="5641340" y="3893185"/>
            <a:ext cx="811530" cy="292735"/>
          </a:xfrm>
          <a:prstGeom prst="rect">
            <a:avLst/>
          </a:prstGeom>
        </p:spPr>
      </p:pic>
      <p:pic>
        <p:nvPicPr>
          <p:cNvPr id="13" name="图片 12" descr="截屏2021-05-10 下午8.23.17"/>
          <p:cNvPicPr>
            <a:picLocks noChangeAspect="1"/>
          </p:cNvPicPr>
          <p:nvPr/>
        </p:nvPicPr>
        <p:blipFill>
          <a:blip r:embed="rId9"/>
          <a:stretch>
            <a:fillRect/>
          </a:stretch>
        </p:blipFill>
        <p:spPr>
          <a:xfrm>
            <a:off x="7035800" y="3893185"/>
            <a:ext cx="1736090" cy="256540"/>
          </a:xfrm>
          <a:prstGeom prst="rect">
            <a:avLst/>
          </a:prstGeom>
        </p:spPr>
      </p:pic>
      <p:pic>
        <p:nvPicPr>
          <p:cNvPr id="14" name="图片 13" descr="截屏2021-05-10 下午8.23.38"/>
          <p:cNvPicPr>
            <a:picLocks noChangeAspect="1"/>
          </p:cNvPicPr>
          <p:nvPr/>
        </p:nvPicPr>
        <p:blipFill>
          <a:blip r:embed="rId10"/>
          <a:stretch>
            <a:fillRect/>
          </a:stretch>
        </p:blipFill>
        <p:spPr>
          <a:xfrm>
            <a:off x="8771890" y="3849370"/>
            <a:ext cx="3110865" cy="346710"/>
          </a:xfrm>
          <a:prstGeom prst="rect">
            <a:avLst/>
          </a:prstGeom>
        </p:spPr>
      </p:pic>
      <p:pic>
        <p:nvPicPr>
          <p:cNvPr id="15" name="图片 14" descr="截屏2021-05-10 下午8.24.18"/>
          <p:cNvPicPr>
            <a:picLocks noChangeAspect="1"/>
          </p:cNvPicPr>
          <p:nvPr/>
        </p:nvPicPr>
        <p:blipFill>
          <a:blip r:embed="rId11"/>
          <a:srcRect l="9714"/>
          <a:stretch>
            <a:fillRect/>
          </a:stretch>
        </p:blipFill>
        <p:spPr>
          <a:xfrm>
            <a:off x="5461635" y="4225925"/>
            <a:ext cx="6043295" cy="977900"/>
          </a:xfrm>
          <a:prstGeom prst="rect">
            <a:avLst/>
          </a:prstGeom>
        </p:spPr>
      </p:pic>
      <p:pic>
        <p:nvPicPr>
          <p:cNvPr id="16" name="图片 15" descr="截屏2021-05-10 下午8.26.12"/>
          <p:cNvPicPr>
            <a:picLocks noChangeAspect="1"/>
          </p:cNvPicPr>
          <p:nvPr/>
        </p:nvPicPr>
        <p:blipFill>
          <a:blip r:embed="rId12"/>
          <a:stretch>
            <a:fillRect/>
          </a:stretch>
        </p:blipFill>
        <p:spPr>
          <a:xfrm>
            <a:off x="5742940" y="5330825"/>
            <a:ext cx="2145030" cy="487045"/>
          </a:xfrm>
          <a:prstGeom prst="rect">
            <a:avLst/>
          </a:prstGeom>
        </p:spPr>
      </p:pic>
      <p:pic>
        <p:nvPicPr>
          <p:cNvPr id="17" name="图片 16" descr="截屏2021-05-10 下午8.27.08"/>
          <p:cNvPicPr>
            <a:picLocks noChangeAspect="1"/>
          </p:cNvPicPr>
          <p:nvPr/>
        </p:nvPicPr>
        <p:blipFill>
          <a:blip r:embed="rId13"/>
          <a:stretch>
            <a:fillRect/>
          </a:stretch>
        </p:blipFill>
        <p:spPr>
          <a:xfrm>
            <a:off x="8069580" y="5476875"/>
            <a:ext cx="2679700" cy="314960"/>
          </a:xfrm>
          <a:prstGeom prst="rect">
            <a:avLst/>
          </a:prstGeom>
        </p:spPr>
      </p:pic>
      <p:pic>
        <p:nvPicPr>
          <p:cNvPr id="18" name="图片 17" descr="截屏2021-05-10 下午8.27.32"/>
          <p:cNvPicPr>
            <a:picLocks noChangeAspect="1"/>
          </p:cNvPicPr>
          <p:nvPr/>
        </p:nvPicPr>
        <p:blipFill>
          <a:blip r:embed="rId14"/>
          <a:stretch>
            <a:fillRect/>
          </a:stretch>
        </p:blipFill>
        <p:spPr>
          <a:xfrm>
            <a:off x="10749280" y="5512435"/>
            <a:ext cx="514350" cy="2438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2188</Words>
  <Application>WPS 演示</Application>
  <PresentationFormat>宽屏</PresentationFormat>
  <Paragraphs>88</Paragraphs>
  <Slides>24</Slides>
  <Notes>7</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24</vt:i4>
      </vt:variant>
    </vt:vector>
  </HeadingPairs>
  <TitlesOfParts>
    <vt:vector size="51"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汉仪楷体KW</vt:lpstr>
      <vt:lpstr>Times New Roman Bold</vt:lpstr>
      <vt:lpstr>等线</vt:lpstr>
      <vt:lpstr>汉仪中等线KW</vt:lpstr>
      <vt:lpstr>微软雅黑</vt:lpstr>
      <vt:lpstr>汉仪旗黑</vt:lpstr>
      <vt:lpstr>宋体</vt:lpstr>
      <vt:lpstr>Arial Unicode MS</vt:lpstr>
      <vt:lpstr>冬青黑体简体中文</vt:lpstr>
      <vt:lpstr>Apple Color Emoji</vt:lpstr>
      <vt:lpstr>Heiti SC Light</vt:lpstr>
      <vt:lpstr>Al Bayan Plain</vt:lpstr>
      <vt:lpstr>Times New Roman Regular</vt:lpstr>
      <vt:lpstr>Office 主题​​</vt:lpstr>
      <vt:lpstr>PowerPoint 演示文稿</vt:lpstr>
      <vt:lpstr>PowerPoint 演示文稿</vt:lpstr>
      <vt:lpstr>Introduction</vt:lpstr>
      <vt:lpstr>Approach</vt:lpstr>
      <vt:lpstr>Approach</vt:lpstr>
      <vt:lpstr>Approach</vt:lpstr>
      <vt:lpstr>Approach</vt:lpstr>
      <vt:lpstr>Approach</vt:lpstr>
      <vt:lpstr>Approach</vt:lpstr>
      <vt:lpstr>Approach</vt:lpstr>
      <vt:lpstr>Approach</vt:lpstr>
      <vt:lpstr>Approach</vt:lpstr>
      <vt:lpstr>Approach</vt:lpstr>
      <vt:lpstr>Approach</vt:lpstr>
      <vt:lpstr>Approach</vt:lpstr>
      <vt:lpstr>Approach</vt:lpstr>
      <vt:lpstr>Experiments </vt:lpstr>
      <vt:lpstr>Experiments </vt:lpstr>
      <vt:lpstr>Experiments </vt:lpstr>
      <vt:lpstr>Experiments </vt:lpstr>
      <vt:lpstr>Experiments </vt:lpstr>
      <vt:lpstr>Experiments </vt:lpstr>
      <vt:lpstr>Experiments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1309</cp:revision>
  <dcterms:created xsi:type="dcterms:W3CDTF">2021-05-11T07:21:37Z</dcterms:created>
  <dcterms:modified xsi:type="dcterms:W3CDTF">2021-05-11T07:21:37Z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2052-3.5.0.5510</vt:lpwstr>
  </property>
</Properties>
</file>